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ms-office.legacyDiagramTex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4" r:id="rId4"/>
    <p:sldId id="258" r:id="rId5"/>
    <p:sldId id="278" r:id="rId6"/>
    <p:sldId id="265" r:id="rId7"/>
    <p:sldId id="276" r:id="rId8"/>
    <p:sldId id="284" r:id="rId9"/>
    <p:sldId id="261" r:id="rId10"/>
    <p:sldId id="267" r:id="rId11"/>
    <p:sldId id="273" r:id="rId12"/>
    <p:sldId id="281" r:id="rId13"/>
    <p:sldId id="272" r:id="rId14"/>
    <p:sldId id="269" r:id="rId15"/>
    <p:sldId id="271" r:id="rId16"/>
    <p:sldId id="282" r:id="rId17"/>
    <p:sldId id="279" r:id="rId18"/>
    <p:sldId id="270" r:id="rId19"/>
    <p:sldId id="277" r:id="rId20"/>
    <p:sldId id="283" r:id="rId21"/>
    <p:sldId id="280" r:id="rId22"/>
    <p:sldId id="26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0" d="100"/>
          <a:sy n="70" d="100"/>
        </p:scale>
        <p:origin x="-11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06/relationships/legacyDocTextInfo" Target="legacyDocTextInfo.bin"/><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17B03DD0-D638-414F-8B34-1FD76E68A5EA}" type="datetimeFigureOut">
              <a:rPr lang="en-US" smtClean="0"/>
              <a:pPr/>
              <a:t>9/10/2009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7B03DD0-D638-414F-8B34-1FD76E68A5EA}" type="datetimeFigureOut">
              <a:rPr lang="en-US" smtClean="0"/>
              <a:pPr/>
              <a:t>9/10/2009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7B03DD0-D638-414F-8B34-1FD76E68A5EA}" type="datetimeFigureOut">
              <a:rPr lang="en-US" smtClean="0"/>
              <a:pPr/>
              <a:t>9/10/2009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7B03DD0-D638-414F-8B34-1FD76E68A5EA}" type="datetimeFigureOut">
              <a:rPr lang="en-US" smtClean="0"/>
              <a:pPr/>
              <a:t>9/10/2009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B03DD0-D638-414F-8B34-1FD76E68A5EA}" type="datetimeFigureOut">
              <a:rPr lang="en-US" smtClean="0"/>
              <a:pPr/>
              <a:t>9/10/2009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17B03DD0-D638-414F-8B34-1FD76E68A5EA}" type="datetimeFigureOut">
              <a:rPr lang="en-US" smtClean="0"/>
              <a:pPr/>
              <a:t>9/10/2009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17B03DD0-D638-414F-8B34-1FD76E68A5EA}" type="datetimeFigureOut">
              <a:rPr lang="en-US" smtClean="0"/>
              <a:pPr/>
              <a:t>9/10/2009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17B03DD0-D638-414F-8B34-1FD76E68A5EA}" type="datetimeFigureOut">
              <a:rPr lang="en-US" smtClean="0"/>
              <a:pPr/>
              <a:t>9/10/2009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B03DD0-D638-414F-8B34-1FD76E68A5EA}" type="datetimeFigureOut">
              <a:rPr lang="en-US" smtClean="0"/>
              <a:pPr/>
              <a:t>9/10/2009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B03DD0-D638-414F-8B34-1FD76E68A5EA}" type="datetimeFigureOut">
              <a:rPr lang="en-US" smtClean="0"/>
              <a:pPr/>
              <a:t>9/10/2009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B03DD0-D638-414F-8B34-1FD76E68A5EA}" type="datetimeFigureOut">
              <a:rPr lang="en-US" smtClean="0"/>
              <a:pPr/>
              <a:t>9/10/2009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1E2066A-E3AC-4612-8659-4BFE1E6A92C9}"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B03DD0-D638-414F-8B34-1FD76E68A5EA}" type="datetimeFigureOut">
              <a:rPr lang="en-US" smtClean="0"/>
              <a:pPr/>
              <a:t>9/10/2009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E2066A-E3AC-4612-8659-4BFE1E6A92C9}"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Supporting readers</a:t>
            </a:r>
            <a:endParaRPr lang="en-AU" dirty="0"/>
          </a:p>
        </p:txBody>
      </p:sp>
      <p:sp>
        <p:nvSpPr>
          <p:cNvPr id="3" name="Subtitle 2"/>
          <p:cNvSpPr>
            <a:spLocks noGrp="1"/>
          </p:cNvSpPr>
          <p:nvPr>
            <p:ph type="subTitle" idx="1"/>
          </p:nvPr>
        </p:nvSpPr>
        <p:spPr/>
        <p:txBody>
          <a:bodyPr/>
          <a:lstStyle/>
          <a:p>
            <a:endParaRPr lang="en-A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Strategies for comprehending text</a:t>
            </a:r>
            <a:endParaRPr lang="en-AU" u="sng" dirty="0"/>
          </a:p>
        </p:txBody>
      </p:sp>
      <p:sp>
        <p:nvSpPr>
          <p:cNvPr id="3" name="Content Placeholder 2"/>
          <p:cNvSpPr>
            <a:spLocks noGrp="1"/>
          </p:cNvSpPr>
          <p:nvPr>
            <p:ph idx="1"/>
          </p:nvPr>
        </p:nvSpPr>
        <p:spPr>
          <a:xfrm>
            <a:off x="457200" y="1600200"/>
            <a:ext cx="8229600" cy="4972072"/>
          </a:xfrm>
        </p:spPr>
        <p:txBody>
          <a:bodyPr>
            <a:normAutofit fontScale="92500" lnSpcReduction="20000"/>
          </a:bodyPr>
          <a:lstStyle/>
          <a:p>
            <a:r>
              <a:rPr lang="en-AU" b="1" dirty="0" smtClean="0"/>
              <a:t>Making connections </a:t>
            </a:r>
            <a:r>
              <a:rPr lang="en-AU" dirty="0" smtClean="0"/>
              <a:t>between texts and prior knowledge</a:t>
            </a:r>
          </a:p>
          <a:p>
            <a:r>
              <a:rPr lang="en-AU" b="1" dirty="0" smtClean="0"/>
              <a:t>Forming and testing hypotheses </a:t>
            </a:r>
            <a:r>
              <a:rPr lang="en-AU" dirty="0" smtClean="0"/>
              <a:t>about texts</a:t>
            </a:r>
          </a:p>
          <a:p>
            <a:r>
              <a:rPr lang="en-AU" b="1" dirty="0" smtClean="0"/>
              <a:t>Asking questions</a:t>
            </a:r>
            <a:r>
              <a:rPr lang="en-AU" dirty="0" smtClean="0"/>
              <a:t> about texts</a:t>
            </a:r>
          </a:p>
          <a:p>
            <a:r>
              <a:rPr lang="en-AU" b="1" dirty="0" smtClean="0"/>
              <a:t>Creating mental images </a:t>
            </a:r>
            <a:r>
              <a:rPr lang="en-AU" dirty="0" smtClean="0"/>
              <a:t>or visualising</a:t>
            </a:r>
          </a:p>
          <a:p>
            <a:r>
              <a:rPr lang="en-AU" b="1" dirty="0" smtClean="0"/>
              <a:t>Inferring</a:t>
            </a:r>
            <a:r>
              <a:rPr lang="en-AU" dirty="0" smtClean="0"/>
              <a:t> meaning from text</a:t>
            </a:r>
          </a:p>
          <a:p>
            <a:r>
              <a:rPr lang="en-AU" dirty="0" smtClean="0"/>
              <a:t>Identifying </a:t>
            </a:r>
            <a:r>
              <a:rPr lang="en-AU" b="1" dirty="0" smtClean="0"/>
              <a:t>author’s purpose </a:t>
            </a:r>
            <a:r>
              <a:rPr lang="en-AU" dirty="0" smtClean="0"/>
              <a:t>and point of view</a:t>
            </a:r>
          </a:p>
          <a:p>
            <a:r>
              <a:rPr lang="en-AU" b="1" dirty="0" smtClean="0"/>
              <a:t>Summarising</a:t>
            </a:r>
            <a:r>
              <a:rPr lang="en-AU" dirty="0" smtClean="0"/>
              <a:t> information in text</a:t>
            </a:r>
          </a:p>
          <a:p>
            <a:r>
              <a:rPr lang="en-AU" b="1" dirty="0" smtClean="0"/>
              <a:t>Analysing and synthesising</a:t>
            </a:r>
            <a:r>
              <a:rPr lang="en-AU" dirty="0" smtClean="0"/>
              <a:t> ideas and information in text</a:t>
            </a:r>
          </a:p>
          <a:p>
            <a:r>
              <a:rPr lang="en-AU" b="1" dirty="0" smtClean="0"/>
              <a:t>Evaluating</a:t>
            </a:r>
            <a:r>
              <a:rPr lang="en-AU" dirty="0" smtClean="0"/>
              <a:t> ideas and information.</a:t>
            </a:r>
          </a:p>
          <a:p>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857232"/>
            <a:ext cx="8229600" cy="1714512"/>
          </a:xfrm>
        </p:spPr>
        <p:txBody>
          <a:bodyPr>
            <a:normAutofit fontScale="90000"/>
          </a:bodyPr>
          <a:lstStyle/>
          <a:p>
            <a:r>
              <a:rPr lang="en-AU" u="sng" dirty="0" smtClean="0"/>
              <a:t>Word splash</a:t>
            </a:r>
            <a:br>
              <a:rPr lang="en-AU" u="sng" dirty="0" smtClean="0"/>
            </a:br>
            <a:r>
              <a:rPr lang="en-US" sz="1600" dirty="0" smtClean="0"/>
              <a:t>It provides a useful framework for eliciting students’ prior knowledge before reading; encourages and develops prediction skills and explores connections and speculates on possibilities</a:t>
            </a:r>
            <a:r>
              <a:rPr lang="en-AU" dirty="0" smtClean="0"/>
              <a:t/>
            </a:r>
            <a:br>
              <a:rPr lang="en-AU" dirty="0" smtClean="0"/>
            </a:br>
            <a:r>
              <a:rPr lang="en-AU" dirty="0" smtClean="0"/>
              <a:t/>
            </a:r>
            <a:br>
              <a:rPr lang="en-AU" dirty="0" smtClean="0"/>
            </a:br>
            <a:r>
              <a:rPr lang="en-AU" dirty="0" smtClean="0"/>
              <a:t/>
            </a:r>
            <a:br>
              <a:rPr lang="en-AU" dirty="0" smtClean="0"/>
            </a:br>
            <a:endParaRPr lang="en-AU" u="sng" dirty="0"/>
          </a:p>
        </p:txBody>
      </p:sp>
      <p:sp>
        <p:nvSpPr>
          <p:cNvPr id="3" name="Content Placeholder 2"/>
          <p:cNvSpPr>
            <a:spLocks noGrp="1"/>
          </p:cNvSpPr>
          <p:nvPr>
            <p:ph idx="1"/>
          </p:nvPr>
        </p:nvSpPr>
        <p:spPr>
          <a:xfrm>
            <a:off x="457200" y="1357298"/>
            <a:ext cx="8229600" cy="5143535"/>
          </a:xfrm>
        </p:spPr>
        <p:txBody>
          <a:bodyPr>
            <a:noAutofit/>
          </a:bodyPr>
          <a:lstStyle/>
          <a:p>
            <a:pPr lvl="0"/>
            <a:r>
              <a:rPr lang="en-US" sz="2400" dirty="0" smtClean="0"/>
              <a:t>Read through the text.</a:t>
            </a:r>
            <a:endParaRPr lang="en-AU" sz="2400" dirty="0" smtClean="0"/>
          </a:p>
          <a:p>
            <a:pPr lvl="0"/>
            <a:r>
              <a:rPr lang="en-US" sz="2400" dirty="0" smtClean="0"/>
              <a:t>Decide on key words, phrases and concepts in the text that will provide cues for your students or that may need clarification.</a:t>
            </a:r>
            <a:endParaRPr lang="en-AU" sz="2400" dirty="0" smtClean="0"/>
          </a:p>
          <a:p>
            <a:pPr lvl="0"/>
            <a:r>
              <a:rPr lang="en-US" sz="2400" dirty="0" smtClean="0"/>
              <a:t>Type or write these onto a sheet of paper</a:t>
            </a:r>
            <a:endParaRPr lang="en-AU" sz="2400" dirty="0" smtClean="0"/>
          </a:p>
          <a:p>
            <a:pPr lvl="0"/>
            <a:r>
              <a:rPr lang="en-US" sz="2400" dirty="0" smtClean="0"/>
              <a:t>Allow students a few minutes to read through and discuss with others the listed words and phrases.  They may ask others for clarification or elaboration of some items.  Allow them to make predictions and connections between words in the text.</a:t>
            </a:r>
          </a:p>
          <a:p>
            <a:pPr lvl="0"/>
            <a:r>
              <a:rPr lang="en-US" sz="2400" dirty="0" smtClean="0"/>
              <a:t>Read the text and return to the word splash to discuss the words within the context of the text.</a:t>
            </a:r>
            <a:endParaRPr lang="en-AU"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428596" y="542386"/>
            <a:ext cx="8617333" cy="49535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u="sng" dirty="0" smtClean="0"/>
              <a:t>True, false, I’m not sure</a:t>
            </a:r>
            <a:r>
              <a:rPr lang="en-AU" dirty="0" smtClean="0"/>
              <a:t/>
            </a:r>
            <a:br>
              <a:rPr lang="en-AU" dirty="0" smtClean="0"/>
            </a:br>
            <a:r>
              <a:rPr lang="en-AU" sz="1400" dirty="0" smtClean="0"/>
              <a:t>To develop student’s critical thinking skills.</a:t>
            </a:r>
            <a:endParaRPr lang="en-AU" dirty="0"/>
          </a:p>
        </p:txBody>
      </p:sp>
      <p:sp>
        <p:nvSpPr>
          <p:cNvPr id="3" name="Content Placeholder 2"/>
          <p:cNvSpPr>
            <a:spLocks noGrp="1"/>
          </p:cNvSpPr>
          <p:nvPr>
            <p:ph idx="1"/>
          </p:nvPr>
        </p:nvSpPr>
        <p:spPr/>
        <p:txBody>
          <a:bodyPr/>
          <a:lstStyle/>
          <a:p>
            <a:r>
              <a:rPr lang="en-AU" dirty="0" smtClean="0"/>
              <a:t>Students are given a collection of statements about, or from, the text.</a:t>
            </a:r>
          </a:p>
          <a:p>
            <a:r>
              <a:rPr lang="en-AU" dirty="0" smtClean="0"/>
              <a:t>In pairs they sort the statements into 3 groups, with reasons for each placement: </a:t>
            </a:r>
          </a:p>
          <a:p>
            <a:pPr>
              <a:buFont typeface="Courier New" pitchFamily="49" charset="0"/>
              <a:buChar char="o"/>
            </a:pPr>
            <a:r>
              <a:rPr lang="en-AU" dirty="0" smtClean="0"/>
              <a:t>Statements they believe are true</a:t>
            </a:r>
          </a:p>
          <a:p>
            <a:pPr>
              <a:buFont typeface="Courier New" pitchFamily="49" charset="0"/>
              <a:buChar char="o"/>
            </a:pPr>
            <a:r>
              <a:rPr lang="en-AU" dirty="0" smtClean="0"/>
              <a:t>Statements they believe are false</a:t>
            </a:r>
          </a:p>
          <a:p>
            <a:pPr>
              <a:buFont typeface="Courier New" pitchFamily="49" charset="0"/>
              <a:buChar char="o"/>
            </a:pPr>
            <a:r>
              <a:rPr lang="en-AU" dirty="0" smtClean="0"/>
              <a:t>Statements they are unsure about</a:t>
            </a:r>
          </a:p>
          <a:p>
            <a:r>
              <a:rPr lang="en-AU" dirty="0" smtClean="0"/>
              <a:t>They read the text to check their accuracy.</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u="sng" dirty="0" smtClean="0"/>
              <a:t>Read to remember everything</a:t>
            </a:r>
            <a:r>
              <a:rPr lang="en-AU" dirty="0" smtClean="0"/>
              <a:t/>
            </a:r>
            <a:br>
              <a:rPr lang="en-AU" dirty="0" smtClean="0"/>
            </a:br>
            <a:r>
              <a:rPr lang="en-AU" sz="1400" dirty="0" smtClean="0"/>
              <a:t>To assist students in developing summarising skills with non-fiction texts.</a:t>
            </a:r>
            <a:endParaRPr lang="en-AU" dirty="0"/>
          </a:p>
        </p:txBody>
      </p:sp>
      <p:sp>
        <p:nvSpPr>
          <p:cNvPr id="3" name="Content Placeholder 2"/>
          <p:cNvSpPr>
            <a:spLocks noGrp="1"/>
          </p:cNvSpPr>
          <p:nvPr>
            <p:ph idx="1"/>
          </p:nvPr>
        </p:nvSpPr>
        <p:spPr>
          <a:xfrm>
            <a:off x="457200" y="1600200"/>
            <a:ext cx="8229600" cy="4900633"/>
          </a:xfrm>
        </p:spPr>
        <p:txBody>
          <a:bodyPr>
            <a:normAutofit fontScale="85000" lnSpcReduction="20000"/>
          </a:bodyPr>
          <a:lstStyle/>
          <a:p>
            <a:r>
              <a:rPr lang="en-AU" dirty="0" smtClean="0"/>
              <a:t>Select an appropriate piece of text.</a:t>
            </a:r>
          </a:p>
          <a:p>
            <a:r>
              <a:rPr lang="en-AU" dirty="0" smtClean="0"/>
              <a:t>Ask students to read to remember as much as they can about the topic.</a:t>
            </a:r>
          </a:p>
          <a:p>
            <a:r>
              <a:rPr lang="en-AU" dirty="0" smtClean="0"/>
              <a:t>Students read the piece of text independently.</a:t>
            </a:r>
          </a:p>
          <a:p>
            <a:r>
              <a:rPr lang="en-AU" dirty="0" smtClean="0"/>
              <a:t>Close books or cover text.</a:t>
            </a:r>
          </a:p>
          <a:p>
            <a:r>
              <a:rPr lang="en-AU" dirty="0" smtClean="0"/>
              <a:t>As a whole group recall as many facts as possible (no discussion, comments or explanations).</a:t>
            </a:r>
          </a:p>
          <a:p>
            <a:r>
              <a:rPr lang="en-AU" dirty="0" smtClean="0"/>
              <a:t>Review the list, answering questions, looking for inconsistencies or omissions.</a:t>
            </a:r>
          </a:p>
          <a:p>
            <a:r>
              <a:rPr lang="en-AU" dirty="0" smtClean="0"/>
              <a:t>Classify the information and give titles (bundling).</a:t>
            </a:r>
          </a:p>
          <a:p>
            <a:r>
              <a:rPr lang="en-AU" dirty="0" smtClean="0"/>
              <a:t>Use each sub-heading and facts to write a summary paragraph.</a:t>
            </a:r>
            <a:endParaRPr lang="en-A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Exclusion brainstorming</a:t>
            </a:r>
            <a:r>
              <a:rPr lang="en-AU" dirty="0" smtClean="0"/>
              <a:t/>
            </a:r>
            <a:br>
              <a:rPr lang="en-AU" dirty="0" smtClean="0"/>
            </a:br>
            <a:r>
              <a:rPr lang="en-AU" sz="1600" dirty="0" smtClean="0"/>
              <a:t>To activate students’ prior knowledge and expand understanding about a content topic before reading.</a:t>
            </a:r>
            <a:br>
              <a:rPr lang="en-AU" sz="1600" dirty="0" smtClean="0"/>
            </a:br>
            <a:r>
              <a:rPr lang="en-AU" sz="1600" dirty="0" smtClean="0"/>
              <a:t>Works well with fiction, non-fiction and visual text such as video clips.</a:t>
            </a:r>
            <a:r>
              <a:rPr lang="en-AU" dirty="0" smtClean="0"/>
              <a:t/>
            </a:r>
            <a:br>
              <a:rPr lang="en-AU" dirty="0" smtClean="0"/>
            </a:br>
            <a:endParaRPr lang="en-AU" dirty="0"/>
          </a:p>
        </p:txBody>
      </p:sp>
      <p:sp>
        <p:nvSpPr>
          <p:cNvPr id="3" name="Content Placeholder 2"/>
          <p:cNvSpPr>
            <a:spLocks noGrp="1"/>
          </p:cNvSpPr>
          <p:nvPr>
            <p:ph idx="1"/>
          </p:nvPr>
        </p:nvSpPr>
        <p:spPr/>
        <p:txBody>
          <a:bodyPr>
            <a:normAutofit lnSpcReduction="10000"/>
          </a:bodyPr>
          <a:lstStyle/>
          <a:p>
            <a:r>
              <a:rPr lang="en-AU" dirty="0" smtClean="0"/>
              <a:t>Write a list of words related to the topic, including some which do not fit.</a:t>
            </a:r>
          </a:p>
          <a:p>
            <a:r>
              <a:rPr lang="en-AU" dirty="0" smtClean="0"/>
              <a:t>Work in pairs to decide which words are related, circling those which they believe are not related.</a:t>
            </a:r>
          </a:p>
          <a:p>
            <a:r>
              <a:rPr lang="en-AU" dirty="0" smtClean="0"/>
              <a:t>Discuss choices, justifying the inclusion or exclusion of words.</a:t>
            </a:r>
          </a:p>
          <a:p>
            <a:r>
              <a:rPr lang="en-AU" dirty="0" smtClean="0"/>
              <a:t>Read the text, check the list, adding new words to their lists.</a:t>
            </a:r>
            <a:endParaRPr lang="en-A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i="1" dirty="0" smtClean="0"/>
              <a:t>Literacy in the learning areas</a:t>
            </a:r>
            <a:endParaRPr lang="en-AU" i="1" dirty="0"/>
          </a:p>
        </p:txBody>
      </p:sp>
      <p:sp>
        <p:nvSpPr>
          <p:cNvPr id="4" name="Content Placeholder 3"/>
          <p:cNvSpPr>
            <a:spLocks noGrp="1"/>
          </p:cNvSpPr>
          <p:nvPr>
            <p:ph sz="half" idx="1"/>
          </p:nvPr>
        </p:nvSpPr>
        <p:spPr/>
        <p:txBody>
          <a:bodyPr>
            <a:normAutofit fontScale="92500" lnSpcReduction="10000"/>
          </a:bodyPr>
          <a:lstStyle/>
          <a:p>
            <a:r>
              <a:rPr lang="en-AU" dirty="0" smtClean="0"/>
              <a:t>curriculum</a:t>
            </a:r>
          </a:p>
          <a:p>
            <a:r>
              <a:rPr lang="en-AU" dirty="0" smtClean="0"/>
              <a:t>language</a:t>
            </a:r>
          </a:p>
          <a:p>
            <a:r>
              <a:rPr lang="en-AU" dirty="0" smtClean="0"/>
              <a:t>worms</a:t>
            </a:r>
          </a:p>
          <a:p>
            <a:r>
              <a:rPr lang="en-AU" dirty="0" smtClean="0"/>
              <a:t>education</a:t>
            </a:r>
          </a:p>
          <a:p>
            <a:r>
              <a:rPr lang="en-AU" dirty="0" smtClean="0"/>
              <a:t>effective</a:t>
            </a:r>
          </a:p>
          <a:p>
            <a:r>
              <a:rPr lang="en-AU" dirty="0" smtClean="0"/>
              <a:t>text</a:t>
            </a:r>
          </a:p>
          <a:p>
            <a:r>
              <a:rPr lang="en-AU" dirty="0" smtClean="0"/>
              <a:t>anthropology</a:t>
            </a:r>
          </a:p>
          <a:p>
            <a:r>
              <a:rPr lang="en-AU" dirty="0" smtClean="0"/>
              <a:t>sounds</a:t>
            </a:r>
          </a:p>
          <a:p>
            <a:r>
              <a:rPr lang="en-AU" dirty="0" smtClean="0"/>
              <a:t>multiplication</a:t>
            </a:r>
          </a:p>
          <a:p>
            <a:r>
              <a:rPr lang="en-AU" dirty="0" smtClean="0"/>
              <a:t>meaning</a:t>
            </a:r>
            <a:endParaRPr lang="en-AU" dirty="0"/>
          </a:p>
        </p:txBody>
      </p:sp>
      <p:sp>
        <p:nvSpPr>
          <p:cNvPr id="5" name="Content Placeholder 4"/>
          <p:cNvSpPr>
            <a:spLocks noGrp="1"/>
          </p:cNvSpPr>
          <p:nvPr>
            <p:ph sz="half" idx="2"/>
          </p:nvPr>
        </p:nvSpPr>
        <p:spPr/>
        <p:txBody>
          <a:bodyPr>
            <a:normAutofit fontScale="92500" lnSpcReduction="10000"/>
          </a:bodyPr>
          <a:lstStyle/>
          <a:p>
            <a:r>
              <a:rPr lang="en-AU" dirty="0" smtClean="0"/>
              <a:t>strategy</a:t>
            </a:r>
          </a:p>
          <a:p>
            <a:r>
              <a:rPr lang="en-AU" dirty="0" smtClean="0"/>
              <a:t>vocabulary</a:t>
            </a:r>
          </a:p>
          <a:p>
            <a:r>
              <a:rPr lang="en-AU" dirty="0" smtClean="0"/>
              <a:t>recipe</a:t>
            </a:r>
          </a:p>
          <a:p>
            <a:r>
              <a:rPr lang="en-AU" dirty="0" smtClean="0"/>
              <a:t>Aboriginal</a:t>
            </a:r>
          </a:p>
          <a:p>
            <a:r>
              <a:rPr lang="en-AU" dirty="0" smtClean="0"/>
              <a:t>purpose</a:t>
            </a:r>
          </a:p>
          <a:p>
            <a:r>
              <a:rPr lang="en-AU" dirty="0" smtClean="0"/>
              <a:t>inferential</a:t>
            </a:r>
          </a:p>
          <a:p>
            <a:r>
              <a:rPr lang="en-AU" dirty="0" smtClean="0"/>
              <a:t>science</a:t>
            </a:r>
          </a:p>
          <a:p>
            <a:r>
              <a:rPr lang="en-AU" dirty="0" smtClean="0"/>
              <a:t>oxygen</a:t>
            </a:r>
          </a:p>
          <a:p>
            <a:r>
              <a:rPr lang="en-AU" dirty="0" smtClean="0"/>
              <a:t>practice</a:t>
            </a:r>
          </a:p>
          <a:p>
            <a:r>
              <a:rPr lang="en-AU" dirty="0" smtClean="0"/>
              <a:t>resource</a:t>
            </a:r>
            <a:endParaRPr lang="en-A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err="1" smtClean="0"/>
              <a:t>Predictogram</a:t>
            </a:r>
            <a:r>
              <a:rPr lang="en-AU" u="sng" dirty="0" smtClean="0"/>
              <a:t> </a:t>
            </a:r>
            <a:r>
              <a:rPr lang="en-AU" sz="4000" u="sng" dirty="0" smtClean="0"/>
              <a:t>(or probable passages)</a:t>
            </a:r>
            <a:br>
              <a:rPr lang="en-AU" sz="4000" u="sng" dirty="0" smtClean="0"/>
            </a:br>
            <a:endParaRPr lang="en-AU" u="sng" dirty="0"/>
          </a:p>
        </p:txBody>
      </p:sp>
      <p:sp>
        <p:nvSpPr>
          <p:cNvPr id="3" name="Content Placeholder 2"/>
          <p:cNvSpPr>
            <a:spLocks noGrp="1"/>
          </p:cNvSpPr>
          <p:nvPr>
            <p:ph idx="1"/>
          </p:nvPr>
        </p:nvSpPr>
        <p:spPr>
          <a:xfrm>
            <a:off x="457200" y="1600200"/>
            <a:ext cx="8229600" cy="4829196"/>
          </a:xfrm>
        </p:spPr>
        <p:txBody>
          <a:bodyPr>
            <a:normAutofit/>
          </a:bodyPr>
          <a:lstStyle/>
          <a:p>
            <a:pPr>
              <a:buNone/>
            </a:pPr>
            <a:r>
              <a:rPr lang="en-AU" u="sng" dirty="0" smtClean="0"/>
              <a:t>Key vocabulary:</a:t>
            </a:r>
          </a:p>
          <a:p>
            <a:pPr>
              <a:buNone/>
            </a:pPr>
            <a:r>
              <a:rPr lang="en-AU" dirty="0" smtClean="0"/>
              <a:t>	mother  		baby  	sang  	grew  </a:t>
            </a:r>
          </a:p>
          <a:p>
            <a:pPr>
              <a:buNone/>
            </a:pPr>
            <a:r>
              <a:rPr lang="en-AU" dirty="0" smtClean="0"/>
              <a:t>    boy  	teenager  	grandma  	dinner table</a:t>
            </a:r>
          </a:p>
          <a:p>
            <a:pPr>
              <a:buNone/>
            </a:pPr>
            <a:endParaRPr lang="en-AU" u="sng" dirty="0" smtClean="0"/>
          </a:p>
          <a:p>
            <a:pPr>
              <a:buNone/>
            </a:pPr>
            <a:r>
              <a:rPr lang="en-AU" u="sng" dirty="0" smtClean="0"/>
              <a:t>My predictions:</a:t>
            </a:r>
          </a:p>
          <a:p>
            <a:pPr>
              <a:buNone/>
            </a:pPr>
            <a:r>
              <a:rPr lang="en-AU" dirty="0" smtClean="0"/>
              <a:t>Characters				Setting</a:t>
            </a:r>
          </a:p>
          <a:p>
            <a:pPr>
              <a:buNone/>
            </a:pPr>
            <a:r>
              <a:rPr lang="en-AU" dirty="0" smtClean="0"/>
              <a:t>Events				Problem</a:t>
            </a:r>
          </a:p>
          <a:p>
            <a:pPr>
              <a:buNone/>
            </a:pPr>
            <a:r>
              <a:rPr lang="en-AU" dirty="0" smtClean="0"/>
              <a:t>Solution</a:t>
            </a:r>
            <a:endParaRPr lang="en-A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Anticipation guide</a:t>
            </a:r>
            <a:r>
              <a:rPr lang="en-AU" dirty="0" smtClean="0"/>
              <a:t/>
            </a:r>
            <a:br>
              <a:rPr lang="en-AU" dirty="0" smtClean="0"/>
            </a:br>
            <a:r>
              <a:rPr lang="en-AU" sz="1400" dirty="0" smtClean="0"/>
              <a:t>To activate and assess students’ prior knowledge, to focus reading or viewing and engage reluctant readers by stimulating their interest in the topic.</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Identify the concepts and decide how they might challenge or support students’ beliefs.</a:t>
            </a:r>
          </a:p>
          <a:p>
            <a:r>
              <a:rPr lang="en-AU" dirty="0" smtClean="0"/>
              <a:t>Create 4-6 statements which address important points, major concepts, controversial ideas or  misconceptions, not simple, literal statements.</a:t>
            </a:r>
          </a:p>
          <a:p>
            <a:r>
              <a:rPr lang="en-AU" dirty="0" smtClean="0"/>
              <a:t>Students work in pairs or individually to react , form a response and justification for each statement.</a:t>
            </a:r>
          </a:p>
          <a:p>
            <a:r>
              <a:rPr lang="en-AU" dirty="0" smtClean="0"/>
              <a:t>Discuss as class. Read to find evidence to support or reject their response.</a:t>
            </a:r>
          </a:p>
          <a:p>
            <a:r>
              <a:rPr lang="en-AU" dirty="0" smtClean="0"/>
              <a:t>Confirm, revise or seek additional information</a:t>
            </a:r>
            <a:endParaRPr lang="en-A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Fit to drink?</a:t>
            </a:r>
            <a:endParaRPr lang="en-AU" dirty="0"/>
          </a:p>
        </p:txBody>
      </p:sp>
      <p:graphicFrame>
        <p:nvGraphicFramePr>
          <p:cNvPr id="4" name="Content Placeholder 3"/>
          <p:cNvGraphicFramePr>
            <a:graphicFrameLocks noGrp="1"/>
          </p:cNvGraphicFramePr>
          <p:nvPr>
            <p:ph idx="1"/>
          </p:nvPr>
        </p:nvGraphicFramePr>
        <p:xfrm>
          <a:off x="457200" y="1600200"/>
          <a:ext cx="8229600" cy="2494280"/>
        </p:xfrm>
        <a:graphic>
          <a:graphicData uri="http://schemas.openxmlformats.org/drawingml/2006/table">
            <a:tbl>
              <a:tblPr firstRow="1" bandRow="1">
                <a:tableStyleId>{5C22544A-7EE6-4342-B048-85BDC9FD1C3A}</a:tableStyleId>
              </a:tblPr>
              <a:tblGrid>
                <a:gridCol w="1328718"/>
                <a:gridCol w="1214446"/>
                <a:gridCol w="5686436"/>
              </a:tblGrid>
              <a:tr h="370840">
                <a:tc>
                  <a:txBody>
                    <a:bodyPr/>
                    <a:lstStyle/>
                    <a:p>
                      <a:r>
                        <a:rPr lang="en-AU" dirty="0" smtClean="0"/>
                        <a:t>me</a:t>
                      </a:r>
                      <a:endParaRPr lang="en-AU" dirty="0"/>
                    </a:p>
                  </a:txBody>
                  <a:tcPr/>
                </a:tc>
                <a:tc>
                  <a:txBody>
                    <a:bodyPr/>
                    <a:lstStyle/>
                    <a:p>
                      <a:r>
                        <a:rPr lang="en-AU" dirty="0" smtClean="0"/>
                        <a:t>text</a:t>
                      </a:r>
                      <a:endParaRPr lang="en-AU" dirty="0"/>
                    </a:p>
                  </a:txBody>
                  <a:tcPr/>
                </a:tc>
                <a:tc>
                  <a:txBody>
                    <a:bodyPr/>
                    <a:lstStyle/>
                    <a:p>
                      <a:r>
                        <a:rPr lang="en-AU" dirty="0" smtClean="0"/>
                        <a:t>statement</a:t>
                      </a:r>
                      <a:endParaRPr lang="en-AU" dirty="0"/>
                    </a:p>
                  </a:txBody>
                  <a:tcPr/>
                </a:tc>
              </a:tr>
              <a:tr h="370840">
                <a:tc>
                  <a:txBody>
                    <a:bodyPr/>
                    <a:lstStyle/>
                    <a:p>
                      <a:endParaRPr lang="en-AU" dirty="0"/>
                    </a:p>
                  </a:txBody>
                  <a:tcPr/>
                </a:tc>
                <a:tc>
                  <a:txBody>
                    <a:bodyPr/>
                    <a:lstStyle/>
                    <a:p>
                      <a:endParaRPr lang="en-AU"/>
                    </a:p>
                  </a:txBody>
                  <a:tcPr/>
                </a:tc>
                <a:tc>
                  <a:txBody>
                    <a:bodyPr/>
                    <a:lstStyle/>
                    <a:p>
                      <a:r>
                        <a:rPr lang="en-AU" dirty="0" smtClean="0"/>
                        <a:t>Chemicals are added</a:t>
                      </a:r>
                      <a:r>
                        <a:rPr lang="en-AU" baseline="0" dirty="0" smtClean="0"/>
                        <a:t> to our drinking water to make it safer.</a:t>
                      </a:r>
                      <a:endParaRPr lang="en-AU" dirty="0"/>
                    </a:p>
                  </a:txBody>
                  <a:tcPr/>
                </a:tc>
              </a:tr>
              <a:tr h="370840">
                <a:tc>
                  <a:txBody>
                    <a:bodyPr/>
                    <a:lstStyle/>
                    <a:p>
                      <a:pPr algn="ctr"/>
                      <a:r>
                        <a:rPr lang="en-AU" dirty="0" smtClean="0"/>
                        <a:t>×</a:t>
                      </a:r>
                      <a:endParaRPr lang="en-AU" dirty="0"/>
                    </a:p>
                  </a:txBody>
                  <a:tcPr/>
                </a:tc>
                <a:tc>
                  <a:txBody>
                    <a:bodyPr/>
                    <a:lstStyle/>
                    <a:p>
                      <a:endParaRPr lang="en-AU"/>
                    </a:p>
                  </a:txBody>
                  <a:tcPr/>
                </a:tc>
                <a:tc>
                  <a:txBody>
                    <a:bodyPr/>
                    <a:lstStyle/>
                    <a:p>
                      <a:r>
                        <a:rPr lang="en-AU" dirty="0" smtClean="0"/>
                        <a:t>Our water supplies are contaminated.</a:t>
                      </a:r>
                      <a:endParaRPr lang="en-AU"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dirty="0" smtClean="0"/>
                        <a:t>×</a:t>
                      </a:r>
                    </a:p>
                  </a:txBody>
                  <a:tcPr/>
                </a:tc>
                <a:tc>
                  <a:txBody>
                    <a:bodyPr/>
                    <a:lstStyle/>
                    <a:p>
                      <a:endParaRPr lang="en-AU"/>
                    </a:p>
                  </a:txBody>
                  <a:tcPr/>
                </a:tc>
                <a:tc>
                  <a:txBody>
                    <a:bodyPr/>
                    <a:lstStyle/>
                    <a:p>
                      <a:r>
                        <a:rPr lang="en-AU" dirty="0" smtClean="0"/>
                        <a:t>Poisonous chemicals are emptied into our oceans.</a:t>
                      </a:r>
                      <a:endParaRPr lang="en-AU" dirty="0"/>
                    </a:p>
                  </a:txBody>
                  <a:tcPr/>
                </a:tc>
              </a:tr>
              <a:tr h="370840">
                <a:tc>
                  <a:txBody>
                    <a:bodyPr/>
                    <a:lstStyle/>
                    <a:p>
                      <a:endParaRPr lang="en-AU" dirty="0"/>
                    </a:p>
                  </a:txBody>
                  <a:tcPr/>
                </a:tc>
                <a:tc>
                  <a:txBody>
                    <a:bodyPr/>
                    <a:lstStyle/>
                    <a:p>
                      <a:endParaRPr lang="en-AU"/>
                    </a:p>
                  </a:txBody>
                  <a:tcPr/>
                </a:tc>
                <a:tc>
                  <a:txBody>
                    <a:bodyPr/>
                    <a:lstStyle/>
                    <a:p>
                      <a:r>
                        <a:rPr lang="en-AU" dirty="0" smtClean="0"/>
                        <a:t>Public access to catchment areas around water supplies is strictly controlled.</a:t>
                      </a:r>
                      <a:endParaRPr lang="en-AU" dirty="0"/>
                    </a:p>
                  </a:txBody>
                  <a:tcPr/>
                </a:tc>
              </a:tr>
              <a:tr h="370840">
                <a:tc>
                  <a:txBody>
                    <a:bodyPr/>
                    <a:lstStyle/>
                    <a:p>
                      <a:endParaRPr lang="en-AU"/>
                    </a:p>
                  </a:txBody>
                  <a:tcPr/>
                </a:tc>
                <a:tc>
                  <a:txBody>
                    <a:bodyPr/>
                    <a:lstStyle/>
                    <a:p>
                      <a:endParaRPr lang="en-AU"/>
                    </a:p>
                  </a:txBody>
                  <a:tcPr/>
                </a:tc>
                <a:tc>
                  <a:txBody>
                    <a:bodyPr/>
                    <a:lstStyle/>
                    <a:p>
                      <a:r>
                        <a:rPr lang="en-AU" dirty="0" smtClean="0"/>
                        <a:t>Muddy water is not fit for drinking.</a:t>
                      </a:r>
                      <a:endParaRPr lang="en-AU" dirty="0"/>
                    </a:p>
                  </a:txBody>
                  <a:tcPr/>
                </a:tc>
              </a:tr>
            </a:tbl>
          </a:graphicData>
        </a:graphic>
      </p:graphicFrame>
      <p:sp>
        <p:nvSpPr>
          <p:cNvPr id="5" name="TextBox 4"/>
          <p:cNvSpPr txBox="1"/>
          <p:nvPr/>
        </p:nvSpPr>
        <p:spPr>
          <a:xfrm>
            <a:off x="642910" y="4643446"/>
            <a:ext cx="7572428" cy="1077218"/>
          </a:xfrm>
          <a:prstGeom prst="rect">
            <a:avLst/>
          </a:prstGeom>
          <a:noFill/>
        </p:spPr>
        <p:txBody>
          <a:bodyPr wrap="square" rtlCol="0">
            <a:spAutoFit/>
          </a:bodyPr>
          <a:lstStyle/>
          <a:p>
            <a:r>
              <a:rPr lang="en-AU" sz="3200" dirty="0" smtClean="0"/>
              <a:t>Agree or disagree, justify, then read to find evidence to support or disprove your beliefs.</a:t>
            </a:r>
            <a:endParaRPr lang="en-AU"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11288"/>
          </a:xfrm>
        </p:spPr>
        <p:txBody>
          <a:bodyPr>
            <a:normAutofit fontScale="90000"/>
          </a:bodyPr>
          <a:lstStyle/>
          <a:p>
            <a:r>
              <a:rPr lang="en-AU" u="sng" dirty="0" err="1" smtClean="0"/>
              <a:t>Vygotsky’s</a:t>
            </a:r>
            <a:r>
              <a:rPr lang="en-AU" u="sng" dirty="0" smtClean="0"/>
              <a:t> zone of proximal development</a:t>
            </a:r>
            <a:r>
              <a:rPr lang="en-AU" dirty="0" smtClean="0"/>
              <a:t/>
            </a:r>
            <a:br>
              <a:rPr lang="en-AU" dirty="0" smtClean="0"/>
            </a:br>
            <a:r>
              <a:rPr lang="en-AU" sz="1400" dirty="0" smtClean="0"/>
              <a:t>Students learn most and best when they are engaged in challenging work that they can do with appropriate support; work which is in between what they can do independently and what they cannot do, even with support.</a:t>
            </a:r>
            <a:endParaRPr lang="en-AU" dirty="0"/>
          </a:p>
        </p:txBody>
      </p:sp>
      <p:pic>
        <p:nvPicPr>
          <p:cNvPr id="2050" name="Picture 2"/>
          <p:cNvPicPr>
            <a:picLocks noChangeAspect="1" noChangeArrowheads="1"/>
          </p:cNvPicPr>
          <p:nvPr/>
        </p:nvPicPr>
        <p:blipFill>
          <a:blip r:embed="rId2"/>
          <a:srcRect/>
          <a:stretch>
            <a:fillRect/>
          </a:stretch>
        </p:blipFill>
        <p:spPr bwMode="auto">
          <a:xfrm>
            <a:off x="1857356" y="2143116"/>
            <a:ext cx="5523194" cy="40982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643050"/>
            <a:ext cx="8229600" cy="3929090"/>
          </a:xfrm>
        </p:spPr>
        <p:txBody>
          <a:bodyPr>
            <a:normAutofit/>
          </a:bodyPr>
          <a:lstStyle/>
          <a:p>
            <a:r>
              <a:rPr lang="en-AU" dirty="0" smtClean="0"/>
              <a:t>Have a go!</a:t>
            </a:r>
            <a:br>
              <a:rPr lang="en-AU" dirty="0" smtClean="0"/>
            </a:br>
            <a:r>
              <a:rPr lang="en-AU" dirty="0" smtClean="0"/>
              <a:t/>
            </a:r>
            <a:br>
              <a:rPr lang="en-AU" dirty="0" smtClean="0"/>
            </a:br>
            <a:r>
              <a:rPr lang="en-AU" dirty="0" smtClean="0"/>
              <a:t> </a:t>
            </a:r>
            <a:endParaRPr lang="en-A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Double entry journal</a:t>
            </a:r>
            <a:endParaRPr lang="en-AU" u="sng" dirty="0"/>
          </a:p>
        </p:txBody>
      </p:sp>
      <p:sp>
        <p:nvSpPr>
          <p:cNvPr id="3" name="Content Placeholder 2"/>
          <p:cNvSpPr>
            <a:spLocks noGrp="1"/>
          </p:cNvSpPr>
          <p:nvPr>
            <p:ph idx="1"/>
          </p:nvPr>
        </p:nvSpPr>
        <p:spPr/>
        <p:txBody>
          <a:bodyPr/>
          <a:lstStyle/>
          <a:p>
            <a:endParaRPr lang="en-AU"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Specific demands of factual texts</a:t>
            </a:r>
            <a:endParaRPr lang="en-AU" u="sng" dirty="0"/>
          </a:p>
        </p:txBody>
      </p:sp>
      <p:sp>
        <p:nvSpPr>
          <p:cNvPr id="3" name="Content Placeholder 2"/>
          <p:cNvSpPr>
            <a:spLocks noGrp="1"/>
          </p:cNvSpPr>
          <p:nvPr>
            <p:ph idx="1"/>
          </p:nvPr>
        </p:nvSpPr>
        <p:spPr/>
        <p:txBody>
          <a:bodyPr/>
          <a:lstStyle/>
          <a:p>
            <a:r>
              <a:rPr lang="en-AU" dirty="0" smtClean="0"/>
              <a:t>Schema</a:t>
            </a:r>
          </a:p>
          <a:p>
            <a:r>
              <a:rPr lang="en-AU" dirty="0" smtClean="0"/>
              <a:t>Vocabulary</a:t>
            </a:r>
          </a:p>
          <a:p>
            <a:r>
              <a:rPr lang="en-AU" dirty="0" smtClean="0"/>
              <a:t>Text structure and layout</a:t>
            </a:r>
          </a:p>
          <a:p>
            <a:endParaRPr lang="en-A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bwMode="auto">
          <a:xfrm>
            <a:off x="7360077" y="4285971"/>
            <a:ext cx="404118" cy="182999"/>
          </a:xfrm>
          <a:prstGeom prst="rect">
            <a:avLst/>
          </a:prstGeom>
          <a:noFill/>
          <a:ln w="9525">
            <a:noFill/>
            <a:miter lim="800000"/>
            <a:headEnd/>
            <a:tailEnd/>
          </a:ln>
          <a:effectLst/>
        </p:spPr>
        <p:txBody>
          <a:bodyPr lIns="64282" tIns="32141" rIns="64282" bIns="32141"/>
          <a:lstStyle/>
          <a:p>
            <a:pPr algn="r" eaLnBrk="1" hangingPunct="1"/>
            <a:fld id="{2283C913-BDF1-453A-8ADB-8E4E72DFBD39}" type="slidenum">
              <a:rPr lang="en-AU" sz="600"/>
              <a:pPr algn="r" eaLnBrk="1" hangingPunct="1"/>
              <a:t>3</a:t>
            </a:fld>
            <a:endParaRPr lang="en-AU" sz="600" dirty="0"/>
          </a:p>
        </p:txBody>
      </p:sp>
      <p:sp>
        <p:nvSpPr>
          <p:cNvPr id="32771" name="Rectangle 2"/>
          <p:cNvSpPr txBox="1">
            <a:spLocks noChangeArrowheads="1"/>
          </p:cNvSpPr>
          <p:nvPr/>
        </p:nvSpPr>
        <p:spPr bwMode="auto">
          <a:xfrm>
            <a:off x="606177" y="268920"/>
            <a:ext cx="7930530" cy="803410"/>
          </a:xfrm>
          <a:prstGeom prst="rect">
            <a:avLst/>
          </a:prstGeom>
          <a:noFill/>
          <a:ln w="9525">
            <a:noFill/>
            <a:miter lim="800000"/>
            <a:headEnd/>
            <a:tailEnd/>
          </a:ln>
        </p:spPr>
        <p:txBody>
          <a:bodyPr lIns="64282" tIns="32141" rIns="64282" bIns="32141" anchor="ctr"/>
          <a:lstStyle/>
          <a:p>
            <a:pPr algn="ctr" eaLnBrk="1" hangingPunct="1"/>
            <a:r>
              <a:rPr lang="en-US" sz="4400" u="sng" dirty="0" smtClean="0"/>
              <a:t>Gradual release of responsibility</a:t>
            </a:r>
            <a:endParaRPr lang="en-US" sz="4400" u="sng" dirty="0"/>
          </a:p>
        </p:txBody>
      </p:sp>
      <p:sp>
        <p:nvSpPr>
          <p:cNvPr id="32772" name="Text Box 39"/>
          <p:cNvSpPr txBox="1">
            <a:spLocks noChangeArrowheads="1"/>
          </p:cNvSpPr>
          <p:nvPr/>
        </p:nvSpPr>
        <p:spPr bwMode="auto">
          <a:xfrm>
            <a:off x="1945793" y="1811021"/>
            <a:ext cx="1178863" cy="1660381"/>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1200" b="1" dirty="0"/>
              <a:t>MODELLING</a:t>
            </a:r>
          </a:p>
          <a:p>
            <a:pPr algn="ctr">
              <a:spcBef>
                <a:spcPct val="50000"/>
              </a:spcBef>
            </a:pPr>
            <a:r>
              <a:rPr lang="en-US" sz="800" b="1" dirty="0"/>
              <a:t>The teacher demonstrates and explains the literacy focus being taught. This is achieved by thinking aloud the mental processes and </a:t>
            </a:r>
            <a:r>
              <a:rPr lang="en-US" sz="800" b="1" dirty="0" err="1"/>
              <a:t>modelling</a:t>
            </a:r>
            <a:r>
              <a:rPr lang="en-US" sz="800" b="1" dirty="0"/>
              <a:t> the reading, writing, speaking and listening</a:t>
            </a:r>
          </a:p>
        </p:txBody>
      </p:sp>
      <p:sp>
        <p:nvSpPr>
          <p:cNvPr id="32773" name="Text Box 41"/>
          <p:cNvSpPr txBox="1">
            <a:spLocks noChangeArrowheads="1"/>
          </p:cNvSpPr>
          <p:nvPr/>
        </p:nvSpPr>
        <p:spPr bwMode="auto">
          <a:xfrm>
            <a:off x="1945793" y="3685646"/>
            <a:ext cx="1178863" cy="758776"/>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800" b="1" dirty="0"/>
              <a:t>The student participates by actively attending to the demonstrations</a:t>
            </a:r>
          </a:p>
        </p:txBody>
      </p:sp>
      <p:sp>
        <p:nvSpPr>
          <p:cNvPr id="32774" name="Text Box 44"/>
          <p:cNvSpPr txBox="1">
            <a:spLocks noChangeArrowheads="1"/>
          </p:cNvSpPr>
          <p:nvPr/>
        </p:nvSpPr>
        <p:spPr bwMode="auto">
          <a:xfrm>
            <a:off x="3499749" y="1811022"/>
            <a:ext cx="1178863" cy="1265371"/>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1200" b="1" dirty="0"/>
              <a:t>SHARING</a:t>
            </a:r>
          </a:p>
          <a:p>
            <a:pPr algn="ctr">
              <a:spcBef>
                <a:spcPct val="50000"/>
              </a:spcBef>
            </a:pPr>
            <a:r>
              <a:rPr lang="en-US" sz="800" b="1" dirty="0"/>
              <a:t>The teacher continues to demonstrate the literacy focus, encouraging students to contribute ideas and information</a:t>
            </a:r>
          </a:p>
        </p:txBody>
      </p:sp>
      <p:sp>
        <p:nvSpPr>
          <p:cNvPr id="32775" name="Text Box 45"/>
          <p:cNvSpPr txBox="1">
            <a:spLocks noChangeArrowheads="1"/>
          </p:cNvSpPr>
          <p:nvPr/>
        </p:nvSpPr>
        <p:spPr bwMode="auto">
          <a:xfrm>
            <a:off x="3499749" y="3417842"/>
            <a:ext cx="1178863" cy="1012074"/>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800" b="1" dirty="0"/>
              <a:t>Students contribute ideas and begin to </a:t>
            </a:r>
            <a:r>
              <a:rPr lang="en-US" sz="800" b="1" dirty="0" err="1"/>
              <a:t>practise</a:t>
            </a:r>
            <a:r>
              <a:rPr lang="en-US" sz="800" b="1" dirty="0"/>
              <a:t> the use of the literacy focus in whole class situations</a:t>
            </a:r>
          </a:p>
        </p:txBody>
      </p:sp>
      <p:sp>
        <p:nvSpPr>
          <p:cNvPr id="32776" name="Text Box 46"/>
          <p:cNvSpPr txBox="1">
            <a:spLocks noChangeArrowheads="1"/>
          </p:cNvSpPr>
          <p:nvPr/>
        </p:nvSpPr>
        <p:spPr bwMode="auto">
          <a:xfrm>
            <a:off x="5107288" y="1811021"/>
            <a:ext cx="1178863" cy="1012074"/>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1200" b="1" dirty="0"/>
              <a:t>GUIDING</a:t>
            </a:r>
          </a:p>
          <a:p>
            <a:pPr algn="ctr">
              <a:spcBef>
                <a:spcPct val="50000"/>
              </a:spcBef>
            </a:pPr>
            <a:r>
              <a:rPr lang="en-US" sz="800" b="1" dirty="0"/>
              <a:t>The teacher provides scaffolds for students to use the literacy focus. Teacher provides feedback</a:t>
            </a:r>
            <a:endParaRPr lang="en-US" sz="800" dirty="0"/>
          </a:p>
        </p:txBody>
      </p:sp>
      <p:sp>
        <p:nvSpPr>
          <p:cNvPr id="32777" name="Text Box 47"/>
          <p:cNvSpPr txBox="1">
            <a:spLocks noChangeArrowheads="1"/>
          </p:cNvSpPr>
          <p:nvPr/>
        </p:nvSpPr>
        <p:spPr bwMode="auto">
          <a:xfrm>
            <a:off x="5107288" y="3203600"/>
            <a:ext cx="1178863" cy="1265371"/>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800" b="1" dirty="0"/>
              <a:t>Students work with help from the teacher and peers to </a:t>
            </a:r>
            <a:r>
              <a:rPr lang="en-US" sz="800" b="1" dirty="0" err="1"/>
              <a:t>practise</a:t>
            </a:r>
            <a:r>
              <a:rPr lang="en-US" sz="800" b="1" dirty="0"/>
              <a:t> the use of the literacy focus</a:t>
            </a:r>
            <a:endParaRPr lang="en-US" dirty="0"/>
          </a:p>
        </p:txBody>
      </p:sp>
      <p:sp>
        <p:nvSpPr>
          <p:cNvPr id="32778" name="Text Box 49"/>
          <p:cNvSpPr txBox="1">
            <a:spLocks noChangeArrowheads="1"/>
          </p:cNvSpPr>
          <p:nvPr/>
        </p:nvSpPr>
        <p:spPr bwMode="auto">
          <a:xfrm>
            <a:off x="6714828" y="1811021"/>
            <a:ext cx="1178863" cy="758776"/>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1200" b="1" dirty="0"/>
              <a:t>APPLYING</a:t>
            </a:r>
          </a:p>
          <a:p>
            <a:pPr algn="ctr">
              <a:spcBef>
                <a:spcPct val="50000"/>
              </a:spcBef>
            </a:pPr>
            <a:r>
              <a:rPr lang="en-US" sz="800" b="1" dirty="0"/>
              <a:t>The teacher offers support and encouragement when necessary</a:t>
            </a:r>
          </a:p>
        </p:txBody>
      </p:sp>
      <p:sp>
        <p:nvSpPr>
          <p:cNvPr id="32779" name="Text Box 50"/>
          <p:cNvSpPr txBox="1">
            <a:spLocks noChangeArrowheads="1"/>
          </p:cNvSpPr>
          <p:nvPr/>
        </p:nvSpPr>
        <p:spPr bwMode="auto">
          <a:xfrm>
            <a:off x="6714828" y="2935796"/>
            <a:ext cx="1178863" cy="1517553"/>
          </a:xfrm>
          <a:prstGeom prst="rect">
            <a:avLst/>
          </a:prstGeom>
          <a:noFill/>
          <a:ln w="3175">
            <a:solidFill>
              <a:schemeClr val="tx1"/>
            </a:solidFill>
            <a:miter lim="800000"/>
            <a:headEnd/>
            <a:tailEnd/>
          </a:ln>
        </p:spPr>
        <p:txBody>
          <a:bodyPr lIns="64282" tIns="32141" rIns="64282" bIns="32141"/>
          <a:lstStyle/>
          <a:p>
            <a:pPr algn="ctr">
              <a:spcBef>
                <a:spcPct val="50000"/>
              </a:spcBef>
            </a:pPr>
            <a:r>
              <a:rPr lang="en-US" sz="800" b="1" dirty="0"/>
              <a:t>The student works independently to apply the use of literacy focus</a:t>
            </a:r>
            <a:endParaRPr lang="en-US" sz="800" dirty="0"/>
          </a:p>
        </p:txBody>
      </p:sp>
      <p:sp>
        <p:nvSpPr>
          <p:cNvPr id="32780" name="Text Box 53"/>
          <p:cNvSpPr txBox="1">
            <a:spLocks noChangeArrowheads="1"/>
          </p:cNvSpPr>
          <p:nvPr/>
        </p:nvSpPr>
        <p:spPr bwMode="auto">
          <a:xfrm>
            <a:off x="1195608" y="1436097"/>
            <a:ext cx="609526" cy="278962"/>
          </a:xfrm>
          <a:prstGeom prst="rect">
            <a:avLst/>
          </a:prstGeom>
          <a:noFill/>
          <a:ln w="9525">
            <a:noFill/>
            <a:miter lim="800000"/>
            <a:headEnd/>
            <a:tailEnd/>
          </a:ln>
        </p:spPr>
        <p:txBody>
          <a:bodyPr lIns="64282" tIns="32141" rIns="64282" bIns="32141">
            <a:spAutoFit/>
          </a:bodyPr>
          <a:lstStyle/>
          <a:p>
            <a:pPr algn="ctr">
              <a:spcBef>
                <a:spcPct val="50000"/>
              </a:spcBef>
            </a:pPr>
            <a:r>
              <a:rPr lang="en-US" sz="700" b="1" dirty="0"/>
              <a:t>Role of the teacher</a:t>
            </a:r>
          </a:p>
        </p:txBody>
      </p:sp>
      <p:sp>
        <p:nvSpPr>
          <p:cNvPr id="32781" name="Text Box 55"/>
          <p:cNvSpPr txBox="1">
            <a:spLocks noChangeArrowheads="1"/>
          </p:cNvSpPr>
          <p:nvPr/>
        </p:nvSpPr>
        <p:spPr bwMode="auto">
          <a:xfrm>
            <a:off x="1214414" y="4572008"/>
            <a:ext cx="625154" cy="278962"/>
          </a:xfrm>
          <a:prstGeom prst="rect">
            <a:avLst/>
          </a:prstGeom>
          <a:noFill/>
          <a:ln w="9525">
            <a:noFill/>
            <a:miter lim="800000"/>
            <a:headEnd/>
            <a:tailEnd/>
          </a:ln>
        </p:spPr>
        <p:txBody>
          <a:bodyPr lIns="64282" tIns="32141" rIns="64282" bIns="32141">
            <a:spAutoFit/>
          </a:bodyPr>
          <a:lstStyle/>
          <a:p>
            <a:pPr algn="ctr">
              <a:spcBef>
                <a:spcPct val="50000"/>
              </a:spcBef>
            </a:pPr>
            <a:r>
              <a:rPr lang="en-US" sz="700" b="1" dirty="0"/>
              <a:t>Role of the student</a:t>
            </a:r>
          </a:p>
        </p:txBody>
      </p:sp>
      <p:sp>
        <p:nvSpPr>
          <p:cNvPr id="32782" name="Text Box 59"/>
          <p:cNvSpPr txBox="1">
            <a:spLocks noChangeArrowheads="1"/>
          </p:cNvSpPr>
          <p:nvPr/>
        </p:nvSpPr>
        <p:spPr bwMode="auto">
          <a:xfrm>
            <a:off x="5732443" y="4529226"/>
            <a:ext cx="2431404" cy="160682"/>
          </a:xfrm>
          <a:prstGeom prst="rect">
            <a:avLst/>
          </a:prstGeom>
          <a:noFill/>
          <a:ln w="9525">
            <a:noFill/>
            <a:miter lim="800000"/>
            <a:headEnd/>
            <a:tailEnd/>
          </a:ln>
        </p:spPr>
        <p:txBody>
          <a:bodyPr lIns="64282" tIns="32141" rIns="64282" bIns="32141">
            <a:spAutoFit/>
          </a:bodyPr>
          <a:lstStyle/>
          <a:p>
            <a:pPr algn="r">
              <a:spcBef>
                <a:spcPct val="50000"/>
              </a:spcBef>
            </a:pPr>
            <a:r>
              <a:rPr lang="en-AU" sz="600" b="1" dirty="0"/>
              <a:t>Pearson &amp; Gallagher</a:t>
            </a:r>
          </a:p>
        </p:txBody>
      </p:sp>
      <p:sp>
        <p:nvSpPr>
          <p:cNvPr id="32783" name="Text Box 63"/>
          <p:cNvSpPr txBox="1">
            <a:spLocks noChangeArrowheads="1"/>
          </p:cNvSpPr>
          <p:nvPr/>
        </p:nvSpPr>
        <p:spPr bwMode="auto">
          <a:xfrm rot="-5400000">
            <a:off x="188695" y="3032274"/>
            <a:ext cx="2632284" cy="189779"/>
          </a:xfrm>
          <a:prstGeom prst="rect">
            <a:avLst/>
          </a:prstGeom>
          <a:noFill/>
          <a:ln w="9525">
            <a:solidFill>
              <a:schemeClr val="tx1"/>
            </a:solidFill>
            <a:miter lim="800000"/>
            <a:headEnd/>
            <a:tailEnd/>
          </a:ln>
        </p:spPr>
        <p:txBody>
          <a:bodyPr lIns="64282" tIns="32141" rIns="64282" bIns="32141" anchor="ctr">
            <a:spAutoFit/>
          </a:bodyPr>
          <a:lstStyle/>
          <a:p>
            <a:pPr algn="ctr">
              <a:spcBef>
                <a:spcPct val="50000"/>
              </a:spcBef>
            </a:pPr>
            <a:r>
              <a:rPr lang="en-AU" sz="800" b="1" dirty="0"/>
              <a:t>DEGREE OF CONTROL</a:t>
            </a:r>
          </a:p>
        </p:txBody>
      </p:sp>
      <p:sp>
        <p:nvSpPr>
          <p:cNvPr id="32784" name="TextBox 15"/>
          <p:cNvSpPr txBox="1">
            <a:spLocks noChangeArrowheads="1"/>
          </p:cNvSpPr>
          <p:nvPr/>
        </p:nvSpPr>
        <p:spPr bwMode="auto">
          <a:xfrm>
            <a:off x="8697461" y="6535520"/>
            <a:ext cx="267923" cy="194158"/>
          </a:xfrm>
          <a:prstGeom prst="rect">
            <a:avLst/>
          </a:prstGeom>
          <a:noFill/>
          <a:ln w="9525">
            <a:noFill/>
            <a:miter lim="800000"/>
            <a:headEnd/>
            <a:tailEnd/>
          </a:ln>
        </p:spPr>
        <p:txBody>
          <a:bodyPr lIns="64282" tIns="32141" rIns="64282" bIns="32141">
            <a:spAutoFit/>
          </a:bodyPr>
          <a:lstStyle/>
          <a:p>
            <a:r>
              <a:rPr lang="en-US" sz="800" dirty="0"/>
              <a:t>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Purposeful teaching</a:t>
            </a:r>
            <a:endParaRPr lang="en-AU" u="sng" dirty="0"/>
          </a:p>
        </p:txBody>
      </p:sp>
      <p:sp>
        <p:nvSpPr>
          <p:cNvPr id="3" name="Content Placeholder 2"/>
          <p:cNvSpPr>
            <a:spLocks noGrp="1"/>
          </p:cNvSpPr>
          <p:nvPr>
            <p:ph idx="1"/>
          </p:nvPr>
        </p:nvSpPr>
        <p:spPr>
          <a:xfrm>
            <a:off x="457200" y="1600200"/>
            <a:ext cx="8229600" cy="4972072"/>
          </a:xfrm>
        </p:spPr>
        <p:txBody>
          <a:bodyPr>
            <a:normAutofit lnSpcReduction="10000"/>
          </a:bodyPr>
          <a:lstStyle/>
          <a:p>
            <a:pPr>
              <a:buNone/>
            </a:pPr>
            <a:r>
              <a:rPr lang="en-AU" dirty="0" smtClean="0"/>
              <a:t>Students need:</a:t>
            </a:r>
          </a:p>
          <a:p>
            <a:r>
              <a:rPr lang="en-AU" dirty="0" smtClean="0"/>
              <a:t>direct instruction</a:t>
            </a:r>
          </a:p>
          <a:p>
            <a:r>
              <a:rPr lang="en-AU" dirty="0" smtClean="0"/>
              <a:t>explicit modelling that makes ‘visible’ what competent readers and writers do</a:t>
            </a:r>
          </a:p>
          <a:p>
            <a:r>
              <a:rPr lang="en-AU" dirty="0" smtClean="0"/>
              <a:t>specific feedback</a:t>
            </a:r>
          </a:p>
          <a:p>
            <a:r>
              <a:rPr lang="en-AU" dirty="0" smtClean="0"/>
              <a:t>clear learning goals and intentions</a:t>
            </a:r>
          </a:p>
          <a:p>
            <a:r>
              <a:rPr lang="en-AU" dirty="0" smtClean="0"/>
              <a:t>multiple opportunities and time to practise new skills</a:t>
            </a:r>
          </a:p>
          <a:p>
            <a:r>
              <a:rPr lang="en-AU" dirty="0" smtClean="0"/>
              <a:t>learning tasks which are aligned to their needs</a:t>
            </a:r>
          </a:p>
          <a:p>
            <a:endParaRPr lang="en-AU" dirty="0" smtClean="0"/>
          </a:p>
          <a:p>
            <a:endParaRPr lang="en-AU" dirty="0" smtClean="0"/>
          </a:p>
          <a:p>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Learning intentions</a:t>
            </a:r>
            <a:endParaRPr lang="en-AU" u="sng" dirty="0"/>
          </a:p>
        </p:txBody>
      </p:sp>
      <p:pic>
        <p:nvPicPr>
          <p:cNvPr id="3074" name="Picture 2"/>
          <p:cNvPicPr>
            <a:picLocks noGrp="1" noChangeAspect="1" noChangeArrowheads="1"/>
          </p:cNvPicPr>
          <p:nvPr>
            <p:ph idx="1"/>
          </p:nvPr>
        </p:nvPicPr>
        <p:blipFill>
          <a:blip r:embed="rId2"/>
          <a:srcRect/>
          <a:stretch>
            <a:fillRect/>
          </a:stretch>
        </p:blipFill>
        <p:spPr bwMode="auto">
          <a:xfrm>
            <a:off x="357158" y="1428736"/>
            <a:ext cx="3883032" cy="2554287"/>
          </a:xfrm>
          <a:prstGeom prst="rect">
            <a:avLst/>
          </a:prstGeom>
          <a:noFill/>
          <a:ln w="9525">
            <a:noFill/>
            <a:miter lim="800000"/>
            <a:headEnd/>
            <a:tailEnd/>
          </a:ln>
        </p:spPr>
      </p:pic>
      <p:pic>
        <p:nvPicPr>
          <p:cNvPr id="3075" name="Picture 3"/>
          <p:cNvPicPr>
            <a:picLocks noChangeAspect="1" noChangeArrowheads="1"/>
          </p:cNvPicPr>
          <p:nvPr/>
        </p:nvPicPr>
        <p:blipFill>
          <a:blip r:embed="rId3"/>
          <a:srcRect/>
          <a:stretch>
            <a:fillRect/>
          </a:stretch>
        </p:blipFill>
        <p:spPr bwMode="auto">
          <a:xfrm>
            <a:off x="4500562" y="1428736"/>
            <a:ext cx="3752847" cy="2534668"/>
          </a:xfrm>
          <a:prstGeom prst="rect">
            <a:avLst/>
          </a:prstGeom>
          <a:noFill/>
          <a:ln w="9525">
            <a:noFill/>
            <a:miter lim="800000"/>
            <a:headEnd/>
            <a:tailEnd/>
          </a:ln>
        </p:spPr>
      </p:pic>
      <p:sp>
        <p:nvSpPr>
          <p:cNvPr id="6" name="TextBox 5"/>
          <p:cNvSpPr txBox="1"/>
          <p:nvPr/>
        </p:nvSpPr>
        <p:spPr>
          <a:xfrm>
            <a:off x="571472" y="4286256"/>
            <a:ext cx="7715304" cy="1938992"/>
          </a:xfrm>
          <a:prstGeom prst="rect">
            <a:avLst/>
          </a:prstGeom>
          <a:noFill/>
        </p:spPr>
        <p:txBody>
          <a:bodyPr wrap="square" rtlCol="0">
            <a:spAutoFit/>
          </a:bodyPr>
          <a:lstStyle/>
          <a:p>
            <a:pPr>
              <a:buFont typeface="Wingdings" pitchFamily="2" charset="2"/>
              <a:buChar char="§"/>
            </a:pPr>
            <a:r>
              <a:rPr lang="en-AU" sz="2400" dirty="0" smtClean="0"/>
              <a:t>What do my students already know or are able to do?</a:t>
            </a:r>
          </a:p>
          <a:p>
            <a:pPr>
              <a:buFont typeface="Wingdings" pitchFamily="2" charset="2"/>
              <a:buChar char="§"/>
            </a:pPr>
            <a:r>
              <a:rPr lang="en-AU" sz="2400" dirty="0" smtClean="0"/>
              <a:t>What do I want my students to know or be able to do at the end of this lesson?</a:t>
            </a:r>
          </a:p>
          <a:p>
            <a:pPr>
              <a:buFont typeface="Wingdings" pitchFamily="2" charset="2"/>
              <a:buChar char="§"/>
            </a:pPr>
            <a:r>
              <a:rPr lang="en-AU" sz="2400" dirty="0" smtClean="0"/>
              <a:t>How will I know if it has been achieved?</a:t>
            </a:r>
          </a:p>
          <a:p>
            <a:pPr>
              <a:buFont typeface="Wingdings" pitchFamily="2" charset="2"/>
              <a:buChar char="§"/>
            </a:pPr>
            <a:r>
              <a:rPr lang="en-AU" sz="2400" dirty="0" smtClean="0"/>
              <a:t>How will they know?</a:t>
            </a:r>
            <a:endParaRPr lang="en-AU"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Lesson structure</a:t>
            </a:r>
            <a:r>
              <a:rPr lang="en-AU" dirty="0" smtClean="0"/>
              <a:t/>
            </a:r>
            <a:br>
              <a:rPr lang="en-AU" dirty="0" smtClean="0"/>
            </a:br>
            <a:endParaRPr lang="en-AU" dirty="0"/>
          </a:p>
        </p:txBody>
      </p:sp>
      <p:graphicFrame>
        <p:nvGraphicFramePr>
          <p:cNvPr id="4" name="Content Placeholder 3"/>
          <p:cNvGraphicFramePr>
            <a:graphicFrameLocks noGrp="1"/>
          </p:cNvGraphicFramePr>
          <p:nvPr>
            <p:ph idx="1"/>
          </p:nvPr>
        </p:nvGraphicFramePr>
        <p:xfrm>
          <a:off x="457200" y="1285858"/>
          <a:ext cx="8229600" cy="4714908"/>
        </p:xfrm>
        <a:graphic>
          <a:graphicData uri="http://schemas.openxmlformats.org/drawingml/2006/table">
            <a:tbl>
              <a:tblPr firstRow="1" bandRow="1">
                <a:effectLst/>
                <a:tableStyleId>{5C22544A-7EE6-4342-B048-85BDC9FD1C3A}</a:tableStyleId>
              </a:tblPr>
              <a:tblGrid>
                <a:gridCol w="8229600"/>
              </a:tblGrid>
              <a:tr h="632699">
                <a:tc>
                  <a:txBody>
                    <a:bodyPr/>
                    <a:lstStyle/>
                    <a:p>
                      <a:pPr algn="ctr"/>
                      <a:r>
                        <a:rPr lang="en-AU" sz="2800" dirty="0" smtClean="0">
                          <a:solidFill>
                            <a:schemeClr val="tx1"/>
                          </a:solidFill>
                        </a:rPr>
                        <a:t>Mini lesson</a:t>
                      </a:r>
                      <a:endParaRPr lang="en-AU"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92056">
                <a:tc>
                  <a:txBody>
                    <a:bodyPr/>
                    <a:lstStyle/>
                    <a:p>
                      <a:pPr algn="ctr"/>
                      <a:r>
                        <a:rPr lang="en-AU" dirty="0" smtClean="0"/>
                        <a:t>Learning intention, link with prior learning, modelling</a:t>
                      </a:r>
                      <a:endParaRPr lang="en-A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32699">
                <a:tc>
                  <a:txBody>
                    <a:bodyPr/>
                    <a:lstStyle/>
                    <a:p>
                      <a:pPr algn="ctr"/>
                      <a:r>
                        <a:rPr lang="en-AU" sz="2800" b="1" dirty="0" smtClean="0"/>
                        <a:t>Independent work</a:t>
                      </a:r>
                      <a:endParaRPr lang="en-AU"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92056">
                <a:tc>
                  <a:txBody>
                    <a:bodyPr/>
                    <a:lstStyle/>
                    <a:p>
                      <a:pPr algn="ctr"/>
                      <a:r>
                        <a:rPr lang="en-AU" dirty="0" smtClean="0"/>
                        <a:t>Application of skill, teacher-student </a:t>
                      </a:r>
                      <a:r>
                        <a:rPr lang="en-AU" dirty="0" smtClean="0"/>
                        <a:t>conference, group work, response time</a:t>
                      </a:r>
                      <a:endParaRPr lang="en-A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32699">
                <a:tc>
                  <a:txBody>
                    <a:bodyPr/>
                    <a:lstStyle/>
                    <a:p>
                      <a:pPr algn="ctr"/>
                      <a:r>
                        <a:rPr lang="en-AU" sz="2800" b="1" dirty="0" smtClean="0"/>
                        <a:t>Reflection </a:t>
                      </a:r>
                      <a:endParaRPr lang="en-AU"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2699">
                <a:tc>
                  <a:txBody>
                    <a:bodyPr/>
                    <a:lstStyle/>
                    <a:p>
                      <a:pPr algn="ctr"/>
                      <a:r>
                        <a:rPr lang="en-AU" dirty="0" smtClean="0"/>
                        <a:t>Sharing </a:t>
                      </a:r>
                      <a:r>
                        <a:rPr lang="en-AU" dirty="0" smtClean="0"/>
                        <a:t>learning and ideas, </a:t>
                      </a:r>
                      <a:r>
                        <a:rPr lang="en-AU" dirty="0" err="1" smtClean="0"/>
                        <a:t>metacognition</a:t>
                      </a:r>
                      <a:endParaRPr lang="en-AU"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AU" u="sng" dirty="0"/>
              <a:t>Differentiating the Curriculum</a:t>
            </a:r>
          </a:p>
        </p:txBody>
      </p:sp>
      <p:graphicFrame>
        <p:nvGraphicFramePr>
          <p:cNvPr id="2054" name="Organization Chart 6"/>
          <p:cNvGraphicFramePr>
            <a:graphicFrameLocks/>
          </p:cNvGraphicFramePr>
          <p:nvPr>
            <p:ph sz="half" idx="1"/>
          </p:nvPr>
        </p:nvGraphicFramePr>
        <p:xfrm>
          <a:off x="457200" y="1600200"/>
          <a:ext cx="7931150" cy="2260600"/>
        </p:xfrm>
        <a:graphic>
          <a:graphicData uri="http://schemas.openxmlformats.org/drawingml/2006/compatibility">
            <com:legacyDrawing xmlns:com="http://schemas.openxmlformats.org/drawingml/2006/compatibility" spid="_x0000_s1026"/>
          </a:graphicData>
        </a:graphic>
      </p:graphicFrame>
      <p:graphicFrame>
        <p:nvGraphicFramePr>
          <p:cNvPr id="2064" name="Organization Chart 16"/>
          <p:cNvGraphicFramePr>
            <a:graphicFrameLocks/>
          </p:cNvGraphicFramePr>
          <p:nvPr>
            <p:ph sz="half" idx="2"/>
          </p:nvPr>
        </p:nvGraphicFramePr>
        <p:xfrm>
          <a:off x="539750" y="4005263"/>
          <a:ext cx="7777163" cy="2481262"/>
        </p:xfrm>
        <a:graphic>
          <a:graphicData uri="http://schemas.openxmlformats.org/drawingml/2006/compatibility">
            <com:legacyDrawing xmlns:com="http://schemas.openxmlformats.org/drawingml/2006/compatibility" spid="_x0000_s103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28596" y="0"/>
            <a:ext cx="8229600" cy="1143000"/>
          </a:xfrm>
        </p:spPr>
        <p:txBody>
          <a:bodyPr>
            <a:normAutofit/>
          </a:bodyPr>
          <a:lstStyle/>
          <a:p>
            <a:r>
              <a:rPr lang="en-AU" u="sng" dirty="0" smtClean="0"/>
              <a:t>Adapting a task</a:t>
            </a:r>
            <a:br>
              <a:rPr lang="en-AU" u="sng" dirty="0" smtClean="0"/>
            </a:br>
            <a:r>
              <a:rPr lang="en-AU" sz="1400" dirty="0" smtClean="0"/>
              <a:t>by differentiating or scaffolding</a:t>
            </a:r>
            <a:endParaRPr lang="en-AU" u="sng" dirty="0"/>
          </a:p>
        </p:txBody>
      </p:sp>
      <p:graphicFrame>
        <p:nvGraphicFramePr>
          <p:cNvPr id="7" name="Content Placeholder 6"/>
          <p:cNvGraphicFramePr>
            <a:graphicFrameLocks noGrp="1"/>
          </p:cNvGraphicFramePr>
          <p:nvPr>
            <p:ph idx="1"/>
          </p:nvPr>
        </p:nvGraphicFramePr>
        <p:xfrm>
          <a:off x="428596" y="1214422"/>
          <a:ext cx="8229600" cy="5400040"/>
        </p:xfrm>
        <a:graphic>
          <a:graphicData uri="http://schemas.openxmlformats.org/drawingml/2006/table">
            <a:tbl>
              <a:tblPr firstRow="1" bandRow="1">
                <a:tableStyleId>{5940675A-B579-460E-94D1-54222C63F5DA}</a:tableStyleId>
              </a:tblPr>
              <a:tblGrid>
                <a:gridCol w="2743200"/>
                <a:gridCol w="2743200"/>
                <a:gridCol w="2743200"/>
              </a:tblGrid>
              <a:tr h="370840">
                <a:tc>
                  <a:txBody>
                    <a:bodyPr/>
                    <a:lstStyle/>
                    <a:p>
                      <a:pPr algn="ctr"/>
                      <a:r>
                        <a:rPr lang="en-AU" dirty="0" smtClean="0"/>
                        <a:t>An easier task</a:t>
                      </a:r>
                      <a:endParaRPr lang="en-AU" dirty="0"/>
                    </a:p>
                  </a:txBody>
                  <a:tcPr/>
                </a:tc>
                <a:tc>
                  <a:txBody>
                    <a:bodyPr/>
                    <a:lstStyle/>
                    <a:p>
                      <a:pPr algn="ctr"/>
                      <a:r>
                        <a:rPr lang="en-AU" dirty="0" smtClean="0"/>
                        <a:t>The main task</a:t>
                      </a:r>
                      <a:endParaRPr lang="en-AU" dirty="0"/>
                    </a:p>
                  </a:txBody>
                  <a:tcPr/>
                </a:tc>
                <a:tc>
                  <a:txBody>
                    <a:bodyPr/>
                    <a:lstStyle/>
                    <a:p>
                      <a:pPr algn="ctr"/>
                      <a:r>
                        <a:rPr lang="en-AU" dirty="0" smtClean="0"/>
                        <a:t>A more challenging task</a:t>
                      </a:r>
                      <a:endParaRPr lang="en-AU" dirty="0"/>
                    </a:p>
                  </a:txBody>
                  <a:tcPr/>
                </a:tc>
              </a:tr>
              <a:tr h="370840">
                <a:tc>
                  <a:txBody>
                    <a:bodyPr/>
                    <a:lstStyle/>
                    <a:p>
                      <a:pPr>
                        <a:buFont typeface="Arial" pitchFamily="34" charset="0"/>
                        <a:buChar char="•"/>
                      </a:pPr>
                      <a:r>
                        <a:rPr lang="en-AU" dirty="0" smtClean="0"/>
                        <a:t>All words begin with a different letter.</a:t>
                      </a:r>
                    </a:p>
                    <a:p>
                      <a:pPr>
                        <a:buFont typeface="Arial" pitchFamily="34" charset="0"/>
                        <a:buChar char="•"/>
                      </a:pPr>
                      <a:endParaRPr lang="en-AU" dirty="0" smtClean="0"/>
                    </a:p>
                    <a:p>
                      <a:pPr>
                        <a:buFont typeface="Arial" pitchFamily="34" charset="0"/>
                        <a:buChar char="•"/>
                      </a:pPr>
                      <a:r>
                        <a:rPr lang="en-AU" dirty="0" smtClean="0"/>
                        <a:t>Choose a</a:t>
                      </a:r>
                      <a:r>
                        <a:rPr lang="en-AU" baseline="0" dirty="0" smtClean="0"/>
                        <a:t> smaller numeral, use a calculator or 100 chart to find out.</a:t>
                      </a:r>
                    </a:p>
                    <a:p>
                      <a:pPr>
                        <a:buFont typeface="Arial" pitchFamily="34" charset="0"/>
                        <a:buChar char="•"/>
                      </a:pPr>
                      <a:endParaRPr lang="en-AU" baseline="0"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r>
                        <a:rPr lang="en-AU" dirty="0" smtClean="0"/>
                        <a:t>What is missing</a:t>
                      </a:r>
                      <a:r>
                        <a:rPr lang="en-AU" baseline="0" dirty="0" smtClean="0"/>
                        <a:t> in the sequence :</a:t>
                      </a:r>
                    </a:p>
                    <a:p>
                      <a:pPr>
                        <a:buFont typeface="Arial" pitchFamily="34" charset="0"/>
                        <a:buNone/>
                      </a:pPr>
                      <a:r>
                        <a:rPr lang="en-AU" baseline="0" dirty="0" smtClean="0"/>
                        <a:t>12.5, 13, 13.5, ____, 14.5 ?</a:t>
                      </a:r>
                      <a:endParaRPr lang="en-AU" dirty="0"/>
                    </a:p>
                  </a:txBody>
                  <a:tcPr/>
                </a:tc>
                <a:tc>
                  <a:txBody>
                    <a:bodyPr/>
                    <a:lstStyle/>
                    <a:p>
                      <a:pPr>
                        <a:buFont typeface="Arial" pitchFamily="34" charset="0"/>
                        <a:buChar char="•"/>
                      </a:pPr>
                      <a:r>
                        <a:rPr lang="en-AU" dirty="0" smtClean="0"/>
                        <a:t>Put words into alphabetical</a:t>
                      </a:r>
                      <a:r>
                        <a:rPr lang="en-AU" baseline="0" dirty="0" smtClean="0"/>
                        <a:t> order.</a:t>
                      </a:r>
                      <a:endParaRPr lang="en-AU" dirty="0" smtClean="0"/>
                    </a:p>
                    <a:p>
                      <a:endParaRPr lang="en-AU" dirty="0" smtClean="0"/>
                    </a:p>
                    <a:p>
                      <a:pPr>
                        <a:buFont typeface="Arial" pitchFamily="34" charset="0"/>
                        <a:buChar char="•"/>
                      </a:pPr>
                      <a:r>
                        <a:rPr lang="en-AU" dirty="0" smtClean="0"/>
                        <a:t>Write down all the factors of 49.</a:t>
                      </a:r>
                    </a:p>
                    <a:p>
                      <a:pPr>
                        <a:buFont typeface="Arial" pitchFamily="34" charset="0"/>
                        <a:buNone/>
                      </a:pPr>
                      <a:endParaRPr lang="en-AU" dirty="0" smtClean="0"/>
                    </a:p>
                    <a:p>
                      <a:pPr>
                        <a:buFont typeface="Arial" pitchFamily="34" charset="0"/>
                        <a:buNone/>
                      </a:pPr>
                      <a:endParaRPr lang="en-AU" dirty="0" smtClean="0"/>
                    </a:p>
                    <a:p>
                      <a:pPr>
                        <a:buFont typeface="Arial" pitchFamily="34" charset="0"/>
                        <a:buChar char="•"/>
                      </a:pPr>
                      <a:r>
                        <a:rPr lang="en-AU" dirty="0" smtClean="0"/>
                        <a:t>What events led to the outbreak</a:t>
                      </a:r>
                      <a:r>
                        <a:rPr lang="en-AU" baseline="0" dirty="0" smtClean="0"/>
                        <a:t> of war in 1914?</a:t>
                      </a:r>
                    </a:p>
                    <a:p>
                      <a:pPr>
                        <a:buFont typeface="Arial" pitchFamily="34" charset="0"/>
                        <a:buChar char="•"/>
                      </a:pPr>
                      <a:endParaRPr lang="en-AU" baseline="0" dirty="0" smtClean="0"/>
                    </a:p>
                    <a:p>
                      <a:pPr>
                        <a:buFont typeface="Arial" pitchFamily="34" charset="0"/>
                        <a:buChar char="•"/>
                      </a:pPr>
                      <a:r>
                        <a:rPr lang="en-AU" baseline="0" dirty="0" smtClean="0"/>
                        <a:t>What are the ingredients in pavlova?</a:t>
                      </a:r>
                      <a:endParaRPr lang="en-AU" dirty="0" smtClean="0"/>
                    </a:p>
                    <a:p>
                      <a:endParaRPr lang="en-AU" dirty="0" smtClean="0"/>
                    </a:p>
                    <a:p>
                      <a:endParaRPr lang="en-AU" dirty="0" smtClean="0"/>
                    </a:p>
                    <a:p>
                      <a:pPr>
                        <a:buFont typeface="Arial" pitchFamily="34" charset="0"/>
                        <a:buChar char="•"/>
                      </a:pPr>
                      <a:r>
                        <a:rPr lang="en-AU" dirty="0" smtClean="0"/>
                        <a:t>What is missing in the sequence:</a:t>
                      </a:r>
                    </a:p>
                    <a:p>
                      <a:pPr>
                        <a:buFont typeface="Arial" pitchFamily="34" charset="0"/>
                        <a:buNone/>
                      </a:pPr>
                      <a:endParaRPr lang="en-AU" dirty="0" smtClean="0"/>
                    </a:p>
                    <a:p>
                      <a:pPr>
                        <a:buFont typeface="Arial" pitchFamily="34" charset="0"/>
                        <a:buNone/>
                      </a:pPr>
                      <a:endParaRPr lang="en-AU" dirty="0"/>
                    </a:p>
                  </a:txBody>
                  <a:tcPr/>
                </a:tc>
                <a:tc>
                  <a:txBody>
                    <a:bodyPr/>
                    <a:lstStyle/>
                    <a:p>
                      <a:pPr>
                        <a:buFont typeface="Arial" pitchFamily="34" charset="0"/>
                        <a:buChar char="•"/>
                      </a:pPr>
                      <a:r>
                        <a:rPr lang="en-AU" dirty="0" smtClean="0"/>
                        <a:t>All words begin with the same prefix. </a:t>
                      </a:r>
                      <a:r>
                        <a:rPr lang="en-AU" dirty="0" err="1" smtClean="0"/>
                        <a:t>eg</a:t>
                      </a:r>
                      <a:r>
                        <a:rPr lang="en-AU" dirty="0" smtClean="0"/>
                        <a:t> micro</a:t>
                      </a:r>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endParaRPr lang="en-AU" dirty="0" smtClean="0"/>
                    </a:p>
                    <a:p>
                      <a:pPr>
                        <a:buFont typeface="Arial" pitchFamily="34" charset="0"/>
                        <a:buChar char="•"/>
                      </a:pPr>
                      <a:r>
                        <a:rPr lang="en-AU" dirty="0" smtClean="0"/>
                        <a:t>What are the ingredients and the ratio of each one in a pavlova?</a:t>
                      </a:r>
                      <a:endParaRPr lang="en-AU"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u="sng" dirty="0" smtClean="0"/>
              <a:t>Scaffolding</a:t>
            </a:r>
            <a:r>
              <a:rPr lang="en-AU" dirty="0" smtClean="0"/>
              <a:t> </a:t>
            </a:r>
            <a:br>
              <a:rPr lang="en-AU" dirty="0" smtClean="0"/>
            </a:br>
            <a:r>
              <a:rPr lang="en-AU" sz="1400" dirty="0" smtClean="0"/>
              <a:t>The purposeful use of guidance and support (through the deliberate use of instructional strategies) while handing over responsibility progressively to the learner. Students new learning builds on what they already know and can do.</a:t>
            </a:r>
            <a:endParaRPr lang="en-AU" dirty="0"/>
          </a:p>
        </p:txBody>
      </p:sp>
      <p:sp>
        <p:nvSpPr>
          <p:cNvPr id="3" name="Content Placeholder 2"/>
          <p:cNvSpPr>
            <a:spLocks noGrp="1"/>
          </p:cNvSpPr>
          <p:nvPr>
            <p:ph idx="1"/>
          </p:nvPr>
        </p:nvSpPr>
        <p:spPr>
          <a:xfrm>
            <a:off x="457200" y="1600200"/>
            <a:ext cx="8229600" cy="4900634"/>
          </a:xfrm>
        </p:spPr>
        <p:txBody>
          <a:bodyPr>
            <a:normAutofit fontScale="92500" lnSpcReduction="10000"/>
          </a:bodyPr>
          <a:lstStyle/>
          <a:p>
            <a:pPr>
              <a:buNone/>
            </a:pPr>
            <a:r>
              <a:rPr lang="en-AU" dirty="0" smtClean="0"/>
              <a:t>Deliberate acts of teaching include:</a:t>
            </a:r>
          </a:p>
          <a:p>
            <a:r>
              <a:rPr lang="en-AU" dirty="0" smtClean="0"/>
              <a:t>modelling</a:t>
            </a:r>
          </a:p>
          <a:p>
            <a:r>
              <a:rPr lang="en-AU" dirty="0" smtClean="0"/>
              <a:t>prompting</a:t>
            </a:r>
          </a:p>
          <a:p>
            <a:r>
              <a:rPr lang="en-AU" dirty="0" smtClean="0"/>
              <a:t>wait time</a:t>
            </a:r>
          </a:p>
          <a:p>
            <a:r>
              <a:rPr lang="en-AU" dirty="0" smtClean="0"/>
              <a:t>questioning</a:t>
            </a:r>
          </a:p>
          <a:p>
            <a:r>
              <a:rPr lang="en-AU" dirty="0" smtClean="0"/>
              <a:t>giving feedback</a:t>
            </a:r>
          </a:p>
          <a:p>
            <a:r>
              <a:rPr lang="en-AU" dirty="0" smtClean="0"/>
              <a:t>telling</a:t>
            </a:r>
          </a:p>
          <a:p>
            <a:r>
              <a:rPr lang="en-AU" dirty="0" smtClean="0"/>
              <a:t>explaining</a:t>
            </a:r>
          </a:p>
          <a:p>
            <a:r>
              <a:rPr lang="en-AU" dirty="0" smtClean="0"/>
              <a:t>directing</a:t>
            </a:r>
          </a:p>
          <a:p>
            <a:pPr>
              <a:buNone/>
            </a:pPr>
            <a:endParaRPr lang="en-A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TotalTime>
  <Words>1007</Words>
  <Application>Microsoft Office PowerPoint</Application>
  <PresentationFormat>On-screen Show (4:3)</PresentationFormat>
  <Paragraphs>194</Paragraphs>
  <Slides>22</Slides>
  <Notes>0</Notes>
  <HiddenSlides>2</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Supporting readers</vt:lpstr>
      <vt:lpstr>Vygotsky’s zone of proximal development Students learn most and best when they are engaged in challenging work that they can do with appropriate support; work which is in between what they can do independently and what they cannot do, even with support.</vt:lpstr>
      <vt:lpstr>Slide 3</vt:lpstr>
      <vt:lpstr>Purposeful teaching</vt:lpstr>
      <vt:lpstr>Learning intentions</vt:lpstr>
      <vt:lpstr>Lesson structure </vt:lpstr>
      <vt:lpstr>Differentiating the Curriculum</vt:lpstr>
      <vt:lpstr>Adapting a task by differentiating or scaffolding</vt:lpstr>
      <vt:lpstr>Scaffolding  The purposeful use of guidance and support (through the deliberate use of instructional strategies) while handing over responsibility progressively to the learner. Students new learning builds on what they already know and can do.</vt:lpstr>
      <vt:lpstr>Strategies for comprehending text</vt:lpstr>
      <vt:lpstr>Word splash It provides a useful framework for eliciting students’ prior knowledge before reading; encourages and develops prediction skills and explores connections and speculates on possibilities   </vt:lpstr>
      <vt:lpstr>Slide 12</vt:lpstr>
      <vt:lpstr>True, false, I’m not sure To develop student’s critical thinking skills.</vt:lpstr>
      <vt:lpstr>Read to remember everything To assist students in developing summarising skills with non-fiction texts.</vt:lpstr>
      <vt:lpstr>Exclusion brainstorming To activate students’ prior knowledge and expand understanding about a content topic before reading. Works well with fiction, non-fiction and visual text such as video clips. </vt:lpstr>
      <vt:lpstr>Literacy in the learning areas</vt:lpstr>
      <vt:lpstr>Predictogram (or probable passages) </vt:lpstr>
      <vt:lpstr>Anticipation guide To activate and assess students’ prior knowledge, to focus reading or viewing and engage reluctant readers by stimulating their interest in the topic.</vt:lpstr>
      <vt:lpstr>Fit to drink?</vt:lpstr>
      <vt:lpstr>Have a go!   </vt:lpstr>
      <vt:lpstr>Double entry journal</vt:lpstr>
      <vt:lpstr>Specific demands of factual texts</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struggling readers</dc:title>
  <dc:creator>08110039</dc:creator>
  <cp:lastModifiedBy>08110039</cp:lastModifiedBy>
  <cp:revision>30</cp:revision>
  <dcterms:created xsi:type="dcterms:W3CDTF">2009-09-09T01:44:29Z</dcterms:created>
  <dcterms:modified xsi:type="dcterms:W3CDTF">2009-09-10T05:18:56Z</dcterms:modified>
</cp:coreProperties>
</file>